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1378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9A9E4-0D8B-4AC6-AF70-02B31F3295D7}" type="datetimeFigureOut">
              <a:rPr lang="sl-SI" smtClean="0"/>
              <a:t>02.03.2015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2BE158-C2B1-4396-BC72-F123C1FCDA5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99116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BE158-C2B1-4396-BC72-F123C1FCDA5A}" type="slidenum">
              <a:rPr lang="sl-SI" smtClean="0"/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49002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02.03.2015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08860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02.03.2015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50762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02.03.2015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33301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02.03.2015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79126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02.03.2015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04187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02.03.2015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47981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02.03.2015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33650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02.03.2015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55526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02.03.2015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88932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02.03.2015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89472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02.03.2015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38547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3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7DDDF-42C6-4014-83D3-F0A55AD44039}" type="datetimeFigureOut">
              <a:rPr lang="sl-SI" smtClean="0"/>
              <a:t>02.03.2015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98188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630616" cy="2378695"/>
          </a:xfrm>
        </p:spPr>
        <p:txBody>
          <a:bodyPr>
            <a:normAutofit fontScale="90000"/>
          </a:bodyPr>
          <a:lstStyle/>
          <a:p>
            <a:r>
              <a:rPr lang="sl-SI" b="1" dirty="0" smtClean="0">
                <a:solidFill>
                  <a:srgbClr val="7030A0"/>
                </a:solidFill>
              </a:rPr>
              <a:t>Obrazložitev RAČUNOVODSKEGA DELA letnega poročila in ostalega finančnega poslovanja OŠ Stična v letu </a:t>
            </a:r>
            <a:r>
              <a:rPr lang="sl-SI" b="1" dirty="0" smtClean="0">
                <a:solidFill>
                  <a:srgbClr val="7030A0"/>
                </a:solidFill>
              </a:rPr>
              <a:t>2014</a:t>
            </a:r>
            <a:endParaRPr lang="sl-SI" b="1" dirty="0">
              <a:solidFill>
                <a:srgbClr val="7030A0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 flipV="1">
            <a:off x="1371600" y="5638799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5622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BILANCA STANJA</a:t>
            </a:r>
            <a:endParaRPr lang="sl-SI" dirty="0"/>
          </a:p>
        </p:txBody>
      </p:sp>
      <p:sp>
        <p:nvSpPr>
          <p:cNvPr id="3" name="Podnaslov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sl-SI" sz="2000" b="1" dirty="0" smtClean="0">
                <a:solidFill>
                  <a:srgbClr val="FF0000"/>
                </a:solidFill>
              </a:rPr>
              <a:t>SREDSTVA</a:t>
            </a:r>
          </a:p>
          <a:p>
            <a:pPr marL="285750" indent="-285750">
              <a:buFontTx/>
              <a:buChar char="-"/>
            </a:pPr>
            <a:endParaRPr lang="sl-SI" sz="1800" dirty="0" smtClean="0"/>
          </a:p>
          <a:p>
            <a:pPr marL="285750" indent="-285750" algn="l"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DOLGOROČNA SREDSTVA IN OPREDMETENA OSNOVNA SREDSTVA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Dolgoročne premoženjske pravice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Zemljišča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Zgradbe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Oprema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Druga osnovna sredstva</a:t>
            </a:r>
          </a:p>
          <a:p>
            <a:pPr marL="285750" indent="-285750">
              <a:buFont typeface="Wingdings" pitchFamily="2" charset="2"/>
              <a:buChar char="q"/>
            </a:pPr>
            <a:endParaRPr lang="sl-SI" sz="1600" b="1" dirty="0" smtClean="0"/>
          </a:p>
          <a:p>
            <a:pPr marL="285750" indent="-285750" algn="l"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KRATKOROČNA SREDSTVA IN AČR</a:t>
            </a:r>
          </a:p>
          <a:p>
            <a:pPr algn="l"/>
            <a:r>
              <a:rPr lang="sl-SI" sz="1600" b="1" dirty="0" smtClean="0">
                <a:solidFill>
                  <a:srgbClr val="002060"/>
                </a:solidFill>
              </a:rPr>
              <a:t>Denarna sredstva v blagajni, na podračunu, terjatve do kupcev, uporabnikov EKN, druge kratkoročne terjatve, AČR</a:t>
            </a:r>
          </a:p>
          <a:p>
            <a:pPr marL="285750" indent="-285750" algn="l">
              <a:buFont typeface="Wingdings" pitchFamily="2" charset="2"/>
              <a:buChar char="q"/>
            </a:pPr>
            <a:endParaRPr lang="sl-SI" sz="1600" b="1" dirty="0" smtClean="0"/>
          </a:p>
          <a:p>
            <a:pPr marL="285750" indent="-285750" algn="l"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ZALOGE</a:t>
            </a:r>
          </a:p>
          <a:p>
            <a:pPr marL="285750" indent="-285750">
              <a:buFont typeface="Wingdings" pitchFamily="2" charset="2"/>
              <a:buChar char="q"/>
            </a:pPr>
            <a:endParaRPr lang="sl-SI" sz="1800" dirty="0" smtClean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 smtClean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</p:txBody>
      </p:sp>
      <p:sp>
        <p:nvSpPr>
          <p:cNvPr id="5" name="Ograda vsebine 4"/>
          <p:cNvSpPr>
            <a:spLocks noGrp="1"/>
          </p:cNvSpPr>
          <p:nvPr>
            <p:ph sz="half" idx="2"/>
          </p:nvPr>
        </p:nvSpPr>
        <p:spPr>
          <a:xfrm>
            <a:off x="4860032" y="1628800"/>
            <a:ext cx="4038600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sl-SI" sz="2000" b="1" dirty="0" smtClean="0">
                <a:solidFill>
                  <a:srgbClr val="FF0000"/>
                </a:solidFill>
              </a:rPr>
              <a:t>OBVEZNOSTI DO VIROV SREDSTEV</a:t>
            </a:r>
          </a:p>
          <a:p>
            <a:pPr algn="ctr">
              <a:buFont typeface="Wingdings" pitchFamily="2" charset="2"/>
              <a:buChar char="q"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KRATKOROČNE OBVEZNOSTI IN PČR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Kratkoročne obveznosti do zaposlenih, do dobaviteljev, do uporabnikov EKN, druge kratkoročne obveznosti iz poslovanja, PČR</a:t>
            </a:r>
          </a:p>
          <a:p>
            <a:pPr marL="0" indent="0">
              <a:buNone/>
            </a:pPr>
            <a:endParaRPr lang="sl-SI" sz="16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sl-SI" sz="16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LASTNI VIRI IN DOLGOROČNE OBVEZNOSTI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Dolgoročne pasivne časovne razmejitve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Obveznosti za sredstva prejeta v upravljanje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Presežek prihodkov nad odhodki</a:t>
            </a:r>
          </a:p>
          <a:p>
            <a:pPr algn="ctr">
              <a:buFont typeface="Wingdings" pitchFamily="2" charset="2"/>
              <a:buChar char="q"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sl-SI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15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7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Viri za nabavo sredstev</a:t>
            </a:r>
            <a:endParaRPr lang="sl-SI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Ograda vsebine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Font typeface="Wingdings" pitchFamily="2" charset="2"/>
              <a:buChar char="q"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sredstev občinskega proračuna – občine Ivančna Gorica</a:t>
            </a:r>
          </a:p>
          <a:p>
            <a:r>
              <a:rPr lang="sl-SI" sz="1600" b="1" dirty="0" smtClean="0">
                <a:solidFill>
                  <a:srgbClr val="0070C0"/>
                </a:solidFill>
              </a:rPr>
              <a:t>Dokončna energetska sanacija šole </a:t>
            </a:r>
            <a:r>
              <a:rPr lang="sl-SI" sz="1600" b="1" dirty="0" smtClean="0">
                <a:solidFill>
                  <a:srgbClr val="0070C0"/>
                </a:solidFill>
              </a:rPr>
              <a:t>Višnja </a:t>
            </a:r>
            <a:r>
              <a:rPr lang="sl-SI" sz="1600" b="1" dirty="0" smtClean="0">
                <a:solidFill>
                  <a:srgbClr val="0070C0"/>
                </a:solidFill>
              </a:rPr>
              <a:t>Gora</a:t>
            </a:r>
          </a:p>
          <a:p>
            <a:pPr marL="0" indent="0">
              <a:buNone/>
            </a:pPr>
            <a:r>
              <a:rPr lang="sl-SI" sz="1600" b="1" dirty="0" smtClean="0">
                <a:solidFill>
                  <a:srgbClr val="0070C0"/>
                </a:solidFill>
              </a:rPr>
              <a:t>        in nova učilnica v Višnji Gori 		</a:t>
            </a:r>
            <a:r>
              <a:rPr lang="sl-SI" sz="1600" b="1" dirty="0" smtClean="0">
                <a:solidFill>
                  <a:srgbClr val="0070C0"/>
                </a:solidFill>
              </a:rPr>
              <a:t>	                   </a:t>
            </a:r>
            <a:r>
              <a:rPr lang="sl-SI" sz="1600" b="1" dirty="0" smtClean="0">
                <a:solidFill>
                  <a:srgbClr val="0070C0"/>
                </a:solidFill>
              </a:rPr>
              <a:t>   94.401,89 </a:t>
            </a:r>
            <a:r>
              <a:rPr lang="sl-SI" sz="1600" b="1" dirty="0" smtClean="0">
                <a:solidFill>
                  <a:srgbClr val="0070C0"/>
                </a:solidFill>
              </a:rPr>
              <a:t>€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Sredstva </a:t>
            </a:r>
            <a:r>
              <a:rPr lang="sl-SI" sz="1600" b="1" dirty="0" smtClean="0">
                <a:solidFill>
                  <a:srgbClr val="002060"/>
                </a:solidFill>
              </a:rPr>
              <a:t>za obnovo iztrošene opreme:			17.160,00 €</a:t>
            </a:r>
          </a:p>
          <a:p>
            <a:pPr marL="0" indent="0">
              <a:buNone/>
            </a:pPr>
            <a:endParaRPr lang="sl-SI" sz="1600" b="1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sredstev državnega proračuna - MIZŠ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Sredstva za nakup učil:				</a:t>
            </a:r>
            <a:r>
              <a:rPr lang="sl-SI" sz="1600" b="1" dirty="0" smtClean="0">
                <a:solidFill>
                  <a:srgbClr val="002060"/>
                </a:solidFill>
              </a:rPr>
              <a:t>18.000,86 </a:t>
            </a:r>
            <a:r>
              <a:rPr lang="sl-SI" sz="1600" b="1" dirty="0" smtClean="0">
                <a:solidFill>
                  <a:srgbClr val="002060"/>
                </a:solidFill>
              </a:rPr>
              <a:t>€</a:t>
            </a:r>
          </a:p>
          <a:p>
            <a:pPr marL="0" indent="0">
              <a:buNone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lastnih sredstev:				 	  </a:t>
            </a:r>
            <a:r>
              <a:rPr lang="sl-SI" sz="1600" b="1" dirty="0" smtClean="0">
                <a:solidFill>
                  <a:srgbClr val="7030A0"/>
                </a:solidFill>
              </a:rPr>
              <a:t>1.509,37 </a:t>
            </a:r>
            <a:r>
              <a:rPr lang="sl-SI" sz="1600" b="1" dirty="0" smtClean="0">
                <a:solidFill>
                  <a:srgbClr val="7030A0"/>
                </a:solidFill>
              </a:rPr>
              <a:t>€</a:t>
            </a:r>
          </a:p>
          <a:p>
            <a:pPr marL="0" indent="0">
              <a:buNone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sredstev presežka </a:t>
            </a:r>
            <a:r>
              <a:rPr lang="sl-SI" sz="1600" b="1" dirty="0" smtClean="0">
                <a:solidFill>
                  <a:srgbClr val="7030A0"/>
                </a:solidFill>
              </a:rPr>
              <a:t>preteklih let:</a:t>
            </a:r>
            <a:r>
              <a:rPr lang="sl-SI" sz="1600" b="1" dirty="0" smtClean="0">
                <a:solidFill>
                  <a:srgbClr val="7030A0"/>
                </a:solidFill>
              </a:rPr>
              <a:t>			</a:t>
            </a:r>
            <a:r>
              <a:rPr lang="sl-SI" sz="1600" b="1" dirty="0" smtClean="0">
                <a:solidFill>
                  <a:srgbClr val="7030A0"/>
                </a:solidFill>
              </a:rPr>
              <a:t>19.428,26 €</a:t>
            </a:r>
            <a:endParaRPr lang="sl-SI" sz="16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sredstev šolskega sklada:				  </a:t>
            </a:r>
            <a:r>
              <a:rPr lang="sl-SI" sz="1600" b="1" dirty="0" smtClean="0">
                <a:solidFill>
                  <a:srgbClr val="7030A0"/>
                </a:solidFill>
              </a:rPr>
              <a:t>3.172,69 </a:t>
            </a:r>
            <a:r>
              <a:rPr lang="sl-SI" sz="1600" b="1" dirty="0" smtClean="0">
                <a:solidFill>
                  <a:srgbClr val="7030A0"/>
                </a:solidFill>
              </a:rPr>
              <a:t>€</a:t>
            </a:r>
          </a:p>
          <a:p>
            <a:pPr>
              <a:buFont typeface="Wingdings" pitchFamily="2" charset="2"/>
              <a:buChar char="q"/>
            </a:pPr>
            <a:endParaRPr lang="sl-SI" sz="1600" b="1" dirty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sredstev projekta Zdrav življenjski slog:			  </a:t>
            </a:r>
            <a:r>
              <a:rPr lang="sl-SI" sz="1600" b="1" dirty="0" smtClean="0">
                <a:solidFill>
                  <a:srgbClr val="7030A0"/>
                </a:solidFill>
              </a:rPr>
              <a:t>2.078,94 </a:t>
            </a:r>
            <a:r>
              <a:rPr lang="sl-SI" sz="1600" b="1" dirty="0" smtClean="0">
                <a:solidFill>
                  <a:srgbClr val="7030A0"/>
                </a:solidFill>
              </a:rPr>
              <a:t>€</a:t>
            </a:r>
          </a:p>
          <a:p>
            <a:pPr marL="0" indent="0">
              <a:buNone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sredstev projekta Gibalo razvoja:			  </a:t>
            </a:r>
            <a:r>
              <a:rPr lang="sl-SI" sz="1600" b="1" dirty="0" smtClean="0">
                <a:solidFill>
                  <a:srgbClr val="7030A0"/>
                </a:solidFill>
              </a:rPr>
              <a:t>1.099,67 </a:t>
            </a:r>
            <a:r>
              <a:rPr lang="sl-SI" sz="1600" b="1" dirty="0" smtClean="0">
                <a:solidFill>
                  <a:srgbClr val="7030A0"/>
                </a:solidFill>
              </a:rPr>
              <a:t>€</a:t>
            </a:r>
          </a:p>
          <a:p>
            <a:pPr marL="0" indent="0">
              <a:buNone/>
            </a:pPr>
            <a:endParaRPr lang="sl-SI" sz="16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sl-SI" sz="1600" b="1" dirty="0" smtClean="0">
              <a:solidFill>
                <a:srgbClr val="002060"/>
              </a:solidFill>
            </a:endParaRPr>
          </a:p>
          <a:p>
            <a:endParaRPr lang="sl-SI" sz="1600" b="1" dirty="0" smtClean="0">
              <a:solidFill>
                <a:srgbClr val="002060"/>
              </a:solidFill>
            </a:endParaRPr>
          </a:p>
          <a:p>
            <a:endParaRPr lang="sl-SI" sz="1600" b="1" dirty="0">
              <a:solidFill>
                <a:srgbClr val="7030A0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4294967295"/>
          </p:nvPr>
        </p:nvSpPr>
        <p:spPr>
          <a:xfrm>
            <a:off x="0" y="5589240"/>
            <a:ext cx="45719" cy="49560"/>
          </a:xfrm>
          <a:noFill/>
        </p:spPr>
        <p:txBody>
          <a:bodyPr>
            <a:normAutofit fontScale="25000" lnSpcReduction="20000"/>
          </a:bodyPr>
          <a:lstStyle/>
          <a:p>
            <a:pPr marL="285750" indent="-285750" algn="l">
              <a:buFont typeface="Wingdings" pitchFamily="2" charset="2"/>
              <a:buChar char="q"/>
            </a:pPr>
            <a:endParaRPr lang="sl-SI" sz="1600" b="1" dirty="0" smtClean="0"/>
          </a:p>
          <a:p>
            <a:pPr marL="0" indent="0">
              <a:buNone/>
            </a:pPr>
            <a:endParaRPr lang="sl-SI" sz="1800" dirty="0" smtClean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212119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129</Words>
  <Application>Microsoft Office PowerPoint</Application>
  <PresentationFormat>Diaprojekcija na zaslonu (4:3)</PresentationFormat>
  <Paragraphs>51</Paragraphs>
  <Slides>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3</vt:i4>
      </vt:variant>
    </vt:vector>
  </HeadingPairs>
  <TitlesOfParts>
    <vt:vector size="4" baseType="lpstr">
      <vt:lpstr>Officeova tema</vt:lpstr>
      <vt:lpstr>Obrazložitev RAČUNOVODSKEGA DELA letnega poročila in ostalega finančnega poslovanja OŠ Stična v letu 2014</vt:lpstr>
      <vt:lpstr>BILANCA STANJA</vt:lpstr>
      <vt:lpstr>Viri za nabavo sredstev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BILANCA STANJA</dc:title>
  <dc:creator>Melita</dc:creator>
  <cp:lastModifiedBy>Melita</cp:lastModifiedBy>
  <cp:revision>14</cp:revision>
  <dcterms:created xsi:type="dcterms:W3CDTF">2013-02-20T15:19:25Z</dcterms:created>
  <dcterms:modified xsi:type="dcterms:W3CDTF">2015-03-02T10:05:41Z</dcterms:modified>
</cp:coreProperties>
</file>